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451" r:id="rId4"/>
    <p:sldId id="415" r:id="rId5"/>
    <p:sldId id="452" r:id="rId6"/>
    <p:sldId id="454" r:id="rId7"/>
    <p:sldId id="455" r:id="rId8"/>
    <p:sldId id="456" r:id="rId9"/>
    <p:sldId id="458" r:id="rId10"/>
    <p:sldId id="459" r:id="rId11"/>
    <p:sldId id="460" r:id="rId12"/>
    <p:sldId id="461" r:id="rId13"/>
    <p:sldId id="462" r:id="rId14"/>
    <p:sldId id="463" r:id="rId15"/>
    <p:sldId id="464" r:id="rId16"/>
    <p:sldId id="465" r:id="rId17"/>
    <p:sldId id="466" r:id="rId18"/>
    <p:sldId id="467" r:id="rId19"/>
    <p:sldId id="469" r:id="rId20"/>
    <p:sldId id="468" r:id="rId21"/>
    <p:sldId id="495" r:id="rId22"/>
    <p:sldId id="402" r:id="rId23"/>
    <p:sldId id="470" r:id="rId24"/>
    <p:sldId id="471" r:id="rId25"/>
    <p:sldId id="472" r:id="rId26"/>
    <p:sldId id="473" r:id="rId27"/>
    <p:sldId id="474" r:id="rId28"/>
    <p:sldId id="475" r:id="rId29"/>
    <p:sldId id="477" r:id="rId30"/>
    <p:sldId id="478" r:id="rId31"/>
    <p:sldId id="479" r:id="rId32"/>
    <p:sldId id="480" r:id="rId33"/>
    <p:sldId id="481" r:id="rId34"/>
    <p:sldId id="483" r:id="rId35"/>
    <p:sldId id="484" r:id="rId36"/>
    <p:sldId id="486" r:id="rId37"/>
    <p:sldId id="487" r:id="rId38"/>
    <p:sldId id="488" r:id="rId39"/>
    <p:sldId id="489" r:id="rId40"/>
    <p:sldId id="490" r:id="rId41"/>
    <p:sldId id="491" r:id="rId42"/>
    <p:sldId id="492" r:id="rId43"/>
    <p:sldId id="493" r:id="rId44"/>
    <p:sldId id="494" r:id="rId45"/>
    <p:sldId id="497" r:id="rId46"/>
    <p:sldId id="498" r:id="rId47"/>
    <p:sldId id="418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4DF74-56FD-4127-86A3-81AD8EC6DAC9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A5B1E-67FE-49D6-80D3-CEF5510A5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7150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E3039-5A5E-47BD-9B9E-E50D593A3CAC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64584-B6EE-4F3A-9629-8261048A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475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439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7DFDD-1191-4470-9E7C-DC2C08243D47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5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CC6E8-4C28-4334-AD21-4671032B92B3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29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C1C7-7E52-4B5F-8688-9C8026CCA5C8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08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F668-6402-4763-AAD9-ACD9813067D2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57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7E530-5907-4B45-AB78-DD7C54933538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8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2D97-23A8-4F8C-A184-438AC108AC39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5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B0B7A-5214-4C3A-9264-4C02BADDADA3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10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F369-58CF-44CD-8C5B-2701CEF30013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673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9A41-A019-4E2D-A56A-E9F8E64A0EC6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2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179-0C05-4A73-8F2F-16197EACD0A5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90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BEB10-AAED-47FF-89EE-678A5B39897B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42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58816-D1CD-498D-AC74-FC9C5D56C0B1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23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19CC131-9E30-45C3-B5F2-533085CC7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705" y="561372"/>
            <a:ext cx="10058400" cy="3639606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2020 </a:t>
            </a:r>
            <a:r>
              <a:rPr lang="en-US" altLang="ko-KR" sz="6000" dirty="0" smtClean="0"/>
              <a:t>MMILAB.ML </a:t>
            </a:r>
            <a:r>
              <a:rPr lang="en-US" altLang="ko-KR" sz="6000" dirty="0" smtClean="0"/>
              <a:t>Seminar </a:t>
            </a:r>
            <a:r>
              <a:rPr lang="en-US" altLang="ko-KR" dirty="0" smtClean="0"/>
              <a:t>Week1(8/1~8/10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42B45B9-CCBF-4B60-8109-C3ADE19D9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776" y="4802862"/>
            <a:ext cx="4062713" cy="440470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20151415 </a:t>
            </a:r>
            <a:r>
              <a:rPr lang="ko-KR" altLang="en-US" sz="3600" dirty="0" smtClean="0"/>
              <a:t>김성수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030148" y="2251276"/>
            <a:ext cx="10237806" cy="21991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D069-E700-4FBC-9BD9-7FDF25D92C36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36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3" y="208867"/>
            <a:ext cx="10610973" cy="1268419"/>
          </a:xfrm>
        </p:spPr>
        <p:txBody>
          <a:bodyPr/>
          <a:lstStyle/>
          <a:p>
            <a:r>
              <a:rPr lang="en-US" altLang="ko-KR" dirty="0" smtClean="0"/>
              <a:t>Hyper parameter : Distance measure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76841" y="6344121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C439-34CD-446E-8C20-4DE8AB394475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1515" y="1477286"/>
            <a:ext cx="5269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Various distance measurement </a:t>
            </a:r>
          </a:p>
          <a:p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ex) Euclidean distance, Correlation distance…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1515" y="3117209"/>
            <a:ext cx="116702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Why is it important to choose distance measure?</a:t>
            </a:r>
          </a:p>
          <a:p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Each data has different unit(and also range, variance..) of value  (</a:t>
            </a:r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ex:Height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(1.5~1.8m),Weight(50~80kg)…)</a:t>
            </a: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	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							</a:t>
            </a:r>
          </a:p>
          <a:p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					 Certain data can be dominant when measuring distance</a:t>
            </a: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	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								Normalization requires</a:t>
            </a: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5794625" y="4140485"/>
            <a:ext cx="415734" cy="267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5794625" y="5014970"/>
            <a:ext cx="415734" cy="267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75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3" y="208867"/>
            <a:ext cx="10610973" cy="1268419"/>
          </a:xfrm>
        </p:spPr>
        <p:txBody>
          <a:bodyPr/>
          <a:lstStyle/>
          <a:p>
            <a:r>
              <a:rPr lang="en-US" altLang="ko-KR" dirty="0" smtClean="0"/>
              <a:t>Hyper parameter : Distance measure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76841" y="6344121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C439-34CD-446E-8C20-4DE8AB394475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20416" y="1992362"/>
            <a:ext cx="526989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•Euclidean distance</a:t>
            </a:r>
          </a:p>
          <a:p>
            <a:endParaRPr lang="en-US" altLang="ko-KR" sz="28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8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</a:t>
            </a:r>
            <a:r>
              <a:rPr lang="en-US" altLang="ko-KR" sz="28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Mahalanobis</a:t>
            </a:r>
            <a:r>
              <a:rPr lang="en-US" altLang="ko-KR" sz="28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distance</a:t>
            </a:r>
          </a:p>
          <a:p>
            <a:endParaRPr lang="en-US" altLang="ko-KR" sz="28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8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•Correlation distance</a:t>
            </a:r>
          </a:p>
          <a:p>
            <a:endParaRPr lang="en-US" altLang="ko-KR" sz="28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8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Pearson correlation</a:t>
            </a:r>
          </a:p>
          <a:p>
            <a:r>
              <a:rPr lang="en-US" altLang="ko-KR" sz="28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Spearman rank correlation</a:t>
            </a:r>
            <a:endParaRPr lang="en-US" altLang="ko-KR" sz="28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02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3" y="208867"/>
            <a:ext cx="10610973" cy="1268419"/>
          </a:xfrm>
        </p:spPr>
        <p:txBody>
          <a:bodyPr/>
          <a:lstStyle/>
          <a:p>
            <a:r>
              <a:rPr lang="en-US" altLang="ko-KR" dirty="0" smtClean="0"/>
              <a:t>Hyper parameter : Distance measure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76841" y="6344121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C439-34CD-446E-8C20-4DE8AB394475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6104" y="1601945"/>
            <a:ext cx="5269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•Euclidean distance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3" y="2371715"/>
            <a:ext cx="5125052" cy="28206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59" y="2371715"/>
            <a:ext cx="4839334" cy="282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3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3" y="208867"/>
            <a:ext cx="10610973" cy="1268419"/>
          </a:xfrm>
        </p:spPr>
        <p:txBody>
          <a:bodyPr/>
          <a:lstStyle/>
          <a:p>
            <a:r>
              <a:rPr lang="en-US" altLang="ko-KR" dirty="0" smtClean="0"/>
              <a:t>Hyper parameter : Distance measure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76841" y="6344121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C439-34CD-446E-8C20-4DE8AB394475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6104" y="1601945"/>
            <a:ext cx="5269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</a:t>
            </a:r>
            <a:r>
              <a:rPr lang="en-US" altLang="ko-KR" sz="28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Mahalanobis</a:t>
            </a:r>
            <a:r>
              <a:rPr lang="en-US" altLang="ko-KR" sz="28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distance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125" y="2249824"/>
            <a:ext cx="5483716" cy="17879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73995" y="4181582"/>
            <a:ext cx="9894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Include variance of each data, and covariance between </a:t>
            </a:r>
            <a:r>
              <a:rPr lang="en-US" altLang="ko-KR" dirty="0" err="1" smtClean="0"/>
              <a:t>datas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If covariance matrix is identity matrix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/>
              <a:t>Mahalanobis</a:t>
            </a:r>
            <a:r>
              <a:rPr lang="en-US" altLang="ko-KR" dirty="0" smtClean="0"/>
              <a:t> distance = Euclidean distance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245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3" y="208867"/>
            <a:ext cx="10610973" cy="1268419"/>
          </a:xfrm>
        </p:spPr>
        <p:txBody>
          <a:bodyPr/>
          <a:lstStyle/>
          <a:p>
            <a:r>
              <a:rPr lang="en-US" altLang="ko-KR" dirty="0" smtClean="0"/>
              <a:t>Hyper parameter : Distance measure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76841" y="6344121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C439-34CD-446E-8C20-4DE8AB394475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6104" y="1601945"/>
            <a:ext cx="5269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</a:t>
            </a:r>
            <a:r>
              <a:rPr lang="en-US" altLang="ko-KR" sz="28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Mahalanobis</a:t>
            </a:r>
            <a:r>
              <a:rPr lang="en-US" altLang="ko-KR" sz="28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distance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539" y="2180184"/>
            <a:ext cx="6508310" cy="41761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96620" y="5003515"/>
            <a:ext cx="3195263" cy="1340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67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3" y="208867"/>
            <a:ext cx="10610973" cy="1268419"/>
          </a:xfrm>
        </p:spPr>
        <p:txBody>
          <a:bodyPr/>
          <a:lstStyle/>
          <a:p>
            <a:r>
              <a:rPr lang="en-US" altLang="ko-KR" dirty="0" smtClean="0"/>
              <a:t>Hyper parameter : Distance measure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76841" y="6344121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C439-34CD-446E-8C20-4DE8AB394475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6104" y="1601945"/>
            <a:ext cx="5269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</a:t>
            </a:r>
            <a:r>
              <a:rPr lang="en-US" altLang="ko-KR" sz="28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Mahalanobis</a:t>
            </a:r>
            <a:r>
              <a:rPr lang="en-US" altLang="ko-KR" sz="28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distance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094" y="1987533"/>
            <a:ext cx="5443811" cy="10660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079" y="3004047"/>
            <a:ext cx="3351042" cy="28267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048" y="2954479"/>
            <a:ext cx="3327187" cy="29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2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3" y="208867"/>
            <a:ext cx="10610973" cy="1268419"/>
          </a:xfrm>
        </p:spPr>
        <p:txBody>
          <a:bodyPr/>
          <a:lstStyle/>
          <a:p>
            <a:r>
              <a:rPr lang="en-US" altLang="ko-KR" dirty="0" smtClean="0"/>
              <a:t>Hyper parameter : Distance measure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76841" y="6344121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C439-34CD-446E-8C20-4DE8AB394475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6104" y="1473694"/>
            <a:ext cx="5269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</a:t>
            </a:r>
            <a:r>
              <a:rPr lang="en-US" altLang="ko-KR" sz="28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Mahalanobis</a:t>
            </a:r>
            <a:r>
              <a:rPr lang="en-US" altLang="ko-KR" sz="28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distance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668" y="1879832"/>
            <a:ext cx="3472664" cy="12154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186" y="3095264"/>
            <a:ext cx="4035266" cy="286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0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3" y="208867"/>
            <a:ext cx="10610973" cy="1268419"/>
          </a:xfrm>
        </p:spPr>
        <p:txBody>
          <a:bodyPr/>
          <a:lstStyle/>
          <a:p>
            <a:r>
              <a:rPr lang="en-US" altLang="ko-KR" dirty="0" smtClean="0"/>
              <a:t>Hyper parameter : Distance measure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76841" y="6344121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C439-34CD-446E-8C20-4DE8AB394475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6104" y="1473694"/>
            <a:ext cx="5269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</a:t>
            </a:r>
            <a:r>
              <a:rPr lang="en-US" altLang="ko-KR" sz="28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Mahalanobis</a:t>
            </a:r>
            <a:r>
              <a:rPr lang="en-US" altLang="ko-KR" sz="28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distance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591" y="1996914"/>
            <a:ext cx="5674817" cy="4245779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V="1">
            <a:off x="3358795" y="2184566"/>
            <a:ext cx="4794605" cy="2776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44695" y="2372781"/>
            <a:ext cx="131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correlation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22067" y="6108741"/>
            <a:ext cx="76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x1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51921" y="2246895"/>
            <a:ext cx="76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x2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 rot="19762513">
            <a:off x="3553164" y="3441210"/>
            <a:ext cx="5361704" cy="13571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702210" y="2815120"/>
            <a:ext cx="175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Euclidean:4.3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85627" y="5048129"/>
            <a:ext cx="175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Euclidean:1.6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702210" y="3173068"/>
            <a:ext cx="191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Mahalanobis:3.4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522443" y="5374103"/>
            <a:ext cx="191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Mahalanobis:3.7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783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2" grpId="0"/>
      <p:bldP spid="23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3" y="208867"/>
            <a:ext cx="10610973" cy="1268419"/>
          </a:xfrm>
        </p:spPr>
        <p:txBody>
          <a:bodyPr/>
          <a:lstStyle/>
          <a:p>
            <a:r>
              <a:rPr lang="en-US" altLang="ko-KR" dirty="0" smtClean="0"/>
              <a:t>Pros and cons of KNN algorithm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76841" y="6344121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C439-34CD-446E-8C20-4DE8AB394475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6104" y="1473694"/>
            <a:ext cx="5269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•Pros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6104" y="3494980"/>
            <a:ext cx="5269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•Cons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8511" y="2106202"/>
            <a:ext cx="7356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Robust to noise. (Especially when using </a:t>
            </a:r>
            <a:r>
              <a:rPr lang="en-US" altLang="ko-KR" dirty="0" err="1" smtClean="0"/>
              <a:t>Mahalanobis</a:t>
            </a:r>
            <a:r>
              <a:rPr lang="en-US" altLang="ko-KR" dirty="0" smtClean="0"/>
              <a:t> distance)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Efficient when training data is large.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68511" y="4444352"/>
            <a:ext cx="7356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Need to change hyper parameter</a:t>
            </a:r>
            <a:r>
              <a:rPr lang="en-US" altLang="ko-KR" dirty="0"/>
              <a:t> </a:t>
            </a:r>
            <a:r>
              <a:rPr lang="en-US" altLang="ko-KR" dirty="0" smtClean="0"/>
              <a:t>empirically.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Computationally expensive.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84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3" y="330546"/>
            <a:ext cx="10610973" cy="1268419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KNN result (Iris data set, Euclidean distance)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76841" y="6344121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C439-34CD-446E-8C20-4DE8AB394475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05" y="1548760"/>
            <a:ext cx="5034401" cy="3909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24" y="1554479"/>
            <a:ext cx="5027035" cy="39038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847744" y="5408082"/>
            <a:ext cx="232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k =5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75725" y="5408082"/>
            <a:ext cx="232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k =1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10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5" y="167571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355A508-1F42-4298-B40D-6598D4FBF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245" y="1371600"/>
            <a:ext cx="10629779" cy="4838218"/>
          </a:xfrm>
        </p:spPr>
        <p:txBody>
          <a:bodyPr>
            <a:normAutofit/>
          </a:bodyPr>
          <a:lstStyle/>
          <a:p>
            <a:r>
              <a:rPr lang="en-US" altLang="ko-KR" sz="3400" dirty="0" smtClean="0"/>
              <a:t>Superv</a:t>
            </a:r>
            <a:r>
              <a:rPr lang="en-US" altLang="ko-KR" sz="3400" dirty="0" smtClean="0"/>
              <a:t>ised classifier</a:t>
            </a:r>
            <a:endParaRPr lang="en-US" altLang="ko-KR" sz="3400" dirty="0"/>
          </a:p>
          <a:p>
            <a:pPr marL="0" indent="0">
              <a:buNone/>
            </a:pPr>
            <a:endParaRPr lang="en-US" altLang="ko-KR" sz="3400" dirty="0"/>
          </a:p>
          <a:p>
            <a:pPr marL="0" indent="0">
              <a:buNone/>
            </a:pPr>
            <a:r>
              <a:rPr lang="en-US" altLang="ko-KR" sz="2900" dirty="0"/>
              <a:t>  - </a:t>
            </a:r>
            <a:r>
              <a:rPr lang="en-US" altLang="ko-KR" sz="2900" dirty="0" smtClean="0"/>
              <a:t>K-NN(K-Nearest-Neighbor)</a:t>
            </a:r>
            <a:endParaRPr lang="en-US" altLang="ko-KR" sz="2900" dirty="0"/>
          </a:p>
          <a:p>
            <a:pPr marL="0" indent="0">
              <a:buNone/>
            </a:pPr>
            <a:r>
              <a:rPr lang="en-US" altLang="ko-KR" sz="2900" dirty="0"/>
              <a:t>  </a:t>
            </a:r>
            <a:r>
              <a:rPr lang="en-US" altLang="ko-KR" sz="2900" dirty="0"/>
              <a:t>- </a:t>
            </a:r>
            <a:r>
              <a:rPr lang="en-US" altLang="ko-KR" sz="2900" dirty="0" smtClean="0"/>
              <a:t>SVM(support </a:t>
            </a:r>
            <a:r>
              <a:rPr lang="en-US" altLang="ko-KR" sz="2900" dirty="0"/>
              <a:t>vector machine) 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000245" y="1221129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176A9-CE89-4CD7-9027-82E1765A5C99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69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3" y="330546"/>
            <a:ext cx="10610973" cy="1268419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KNN result (Iris data set, Euclidean distance)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76841" y="6344121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C439-34CD-446E-8C20-4DE8AB394475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59" y="1598965"/>
            <a:ext cx="5033544" cy="37358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89" y="1598965"/>
            <a:ext cx="4905101" cy="38091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2112043" y="5408082"/>
                <a:ext cx="24760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	Normalized </a:t>
                </a:r>
                <a:endParaRPr lang="en-US" altLang="ko-KR" i="1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/>
                        <m:t>𝑚</m:t>
                      </m:r>
                      <m:r>
                        <a:rPr lang="en-US" altLang="ko-KR" i="1"/>
                        <m:t>=0.0, </m:t>
                      </m:r>
                      <m:r>
                        <a:rPr lang="en-US" altLang="ko-KR" i="1"/>
                        <m:t>𝜎</m:t>
                      </m:r>
                      <m:r>
                        <a:rPr lang="en-US" altLang="ko-KR" i="1"/>
                        <m:t>=1.0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043" y="5408082"/>
                <a:ext cx="2476072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7635988" y="5408082"/>
                <a:ext cx="24760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	Normalized </a:t>
                </a:r>
                <a:endParaRPr lang="en-US" altLang="ko-KR" i="1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/>
                        <m:t>𝑚</m:t>
                      </m:r>
                      <m:r>
                        <a:rPr lang="en-US" altLang="ko-KR" i="1"/>
                        <m:t>=0.0, </m:t>
                      </m:r>
                      <m:r>
                        <a:rPr lang="en-US" altLang="ko-KR" i="1"/>
                        <m:t>𝜎</m:t>
                      </m:r>
                      <m:r>
                        <a:rPr lang="en-US" altLang="ko-KR" i="1"/>
                        <m:t>=1.0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988" y="5408082"/>
                <a:ext cx="2476072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62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3" y="330546"/>
            <a:ext cx="10610973" cy="126841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KNN result (MNIST data set)</a:t>
            </a:r>
            <a:endParaRPr lang="ko-KR" altLang="en-US" sz="36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76841" y="6344121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C439-34CD-446E-8C20-4DE8AB394475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876291" y="5822948"/>
                <a:ext cx="2476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=3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291" y="5822948"/>
                <a:ext cx="2476072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9845" y="1453957"/>
            <a:ext cx="8996847" cy="44211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253" y="1529296"/>
            <a:ext cx="4474107" cy="42704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70231" y="5799726"/>
            <a:ext cx="324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Pred</a:t>
            </a:r>
            <a:r>
              <a:rPr lang="en-US" altLang="ko-KR" dirty="0" smtClean="0"/>
              <a:t> 2, True =8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79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Support Vecto</a:t>
            </a:r>
            <a:r>
              <a:rPr lang="en-US" altLang="ko-KR" dirty="0" smtClean="0"/>
              <a:t>r Machine(SVM)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687" y="1546005"/>
            <a:ext cx="7667946" cy="47205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26751" y="1705509"/>
            <a:ext cx="7150813" cy="873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54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Support Vecto</a:t>
            </a:r>
            <a:r>
              <a:rPr lang="en-US" altLang="ko-KR" dirty="0" smtClean="0"/>
              <a:t>r Machine(SVM)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17" y="1617403"/>
            <a:ext cx="6667928" cy="46675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8613" y="1471800"/>
            <a:ext cx="462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Ex)3 dimensional data set classification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4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Support Vecto</a:t>
            </a:r>
            <a:r>
              <a:rPr lang="en-US" altLang="ko-KR" dirty="0" smtClean="0"/>
              <a:t>r Machine(SVM)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65" y="1546005"/>
            <a:ext cx="5339670" cy="4683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15752" y="2680957"/>
            <a:ext cx="47604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There are lots of hyper plane which can classify two classes</a:t>
            </a:r>
          </a:p>
          <a:p>
            <a:endParaRPr lang="en-US" altLang="ko-KR" dirty="0"/>
          </a:p>
          <a:p>
            <a:r>
              <a:rPr lang="en-US" altLang="ko-KR" dirty="0" smtClean="0"/>
              <a:t>Which is better among them?</a:t>
            </a:r>
          </a:p>
          <a:p>
            <a:endParaRPr lang="en-US" altLang="ko-KR" dirty="0"/>
          </a:p>
          <a:p>
            <a:r>
              <a:rPr lang="en-US" altLang="ko-KR" dirty="0" smtClean="0"/>
              <a:t>What is the condition for better </a:t>
            </a:r>
            <a:r>
              <a:rPr lang="en-US" altLang="ko-KR" dirty="0" err="1" smtClean="0"/>
              <a:t>hyperplane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-&gt; Maximizing margin over the training set</a:t>
            </a:r>
          </a:p>
          <a:p>
            <a:r>
              <a:rPr lang="en-US" altLang="ko-KR" dirty="0" smtClean="0"/>
              <a:t>= Minimizing generalization error</a:t>
            </a:r>
          </a:p>
          <a:p>
            <a:r>
              <a:rPr lang="en-US" altLang="ko-KR" dirty="0" smtClean="0"/>
              <a:t>= Good prediction performance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035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Support Vecto</a:t>
            </a:r>
            <a:r>
              <a:rPr lang="en-US" altLang="ko-KR" dirty="0" smtClean="0"/>
              <a:t>r Machine(SVM)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8613" y="1471800"/>
            <a:ext cx="462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•Geometric margin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153" y="1957537"/>
            <a:ext cx="7198179" cy="38874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10600" y="3578104"/>
            <a:ext cx="306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Margin can be represented with vector w.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8686589" y="2975962"/>
                <a:ext cx="15499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𝑎𝑤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589" y="2975962"/>
                <a:ext cx="154991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87" r="-787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85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Support Vecto</a:t>
            </a:r>
            <a:r>
              <a:rPr lang="en-US" altLang="ko-KR" dirty="0" smtClean="0"/>
              <a:t>r Machine(SVM)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8613" y="1471800"/>
            <a:ext cx="462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•Decision rule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503" y="2104270"/>
            <a:ext cx="3747798" cy="33986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376" y="2899488"/>
            <a:ext cx="3076575" cy="4857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96000" y="3544743"/>
            <a:ext cx="50262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Inner product </a:t>
            </a:r>
            <a:r>
              <a:rPr lang="en-US" altLang="ko-KR" dirty="0" smtClean="0"/>
              <a:t>of arbitrary u and w </a:t>
            </a:r>
          </a:p>
        </p:txBody>
      </p:sp>
    </p:spTree>
    <p:extLst>
      <p:ext uri="{BB962C8B-B14F-4D97-AF65-F5344CB8AC3E}">
        <p14:creationId xmlns:p14="http://schemas.microsoft.com/office/powerpoint/2010/main" val="91692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Support Vecto</a:t>
            </a:r>
            <a:r>
              <a:rPr lang="en-US" altLang="ko-KR" dirty="0" smtClean="0"/>
              <a:t>r Machine(SVM)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8613" y="1471800"/>
            <a:ext cx="462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•Additional constraint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72" y="1957537"/>
            <a:ext cx="3747798" cy="33986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556" y="2901015"/>
            <a:ext cx="1876425" cy="8477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2902155"/>
            <a:ext cx="2819400" cy="7905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457" y="4489884"/>
            <a:ext cx="5695950" cy="638175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>
            <a:off x="7457639" y="4029336"/>
            <a:ext cx="410967" cy="3308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661043" y="4077100"/>
            <a:ext cx="2609636" cy="245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Equality condition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60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Support Vecto</a:t>
            </a:r>
            <a:r>
              <a:rPr lang="en-US" altLang="ko-KR" dirty="0" smtClean="0"/>
              <a:t>r Machine(SVM)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8613" y="1471800"/>
            <a:ext cx="462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•Additional constraint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72" y="1957537"/>
            <a:ext cx="3747798" cy="33986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556" y="2901015"/>
            <a:ext cx="1876425" cy="8477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2902155"/>
            <a:ext cx="2819400" cy="7905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457" y="4489884"/>
            <a:ext cx="5695950" cy="638175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>
            <a:off x="7457639" y="4029336"/>
            <a:ext cx="410967" cy="3308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661043" y="4077100"/>
            <a:ext cx="2609636" cy="245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Equality condition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269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Support Vecto</a:t>
            </a:r>
            <a:r>
              <a:rPr lang="en-US" altLang="ko-KR" dirty="0" smtClean="0"/>
              <a:t>r Machine(SVM)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8613" y="1471800"/>
            <a:ext cx="462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•Maximizing margin</a:t>
            </a:r>
            <a:endParaRPr lang="ko-KR" altLang="en-US" dirty="0"/>
          </a:p>
        </p:txBody>
      </p:sp>
      <p:pic>
        <p:nvPicPr>
          <p:cNvPr id="1026" name="Picture 2" descr="http://2.bp.blogspot.com/-Kb58kvRn3p0/WmwKaCgfcQI/AAAAAAAACgA/FprZTNJDE7cLr_37_7AvnPuLe0PBuW9hgCK4BGAYYCw/s1600/svm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82" y="1843092"/>
            <a:ext cx="4306777" cy="421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5" y="2527972"/>
            <a:ext cx="3171825" cy="914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162" y="3952851"/>
            <a:ext cx="1905000" cy="942975"/>
          </a:xfrm>
          <a:prstGeom prst="rect">
            <a:avLst/>
          </a:prstGeom>
        </p:spPr>
      </p:pic>
      <p:sp>
        <p:nvSpPr>
          <p:cNvPr id="17" name="아래쪽 화살표 16"/>
          <p:cNvSpPr/>
          <p:nvPr/>
        </p:nvSpPr>
        <p:spPr>
          <a:xfrm>
            <a:off x="6256962" y="3442372"/>
            <a:ext cx="513708" cy="40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2482" y="3167012"/>
            <a:ext cx="1914525" cy="89535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807166" y="3491876"/>
            <a:ext cx="2935315" cy="245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From equality condition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664521" y="5002455"/>
            <a:ext cx="295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What we should maximize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7253555" y="4798031"/>
            <a:ext cx="410966" cy="204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1984" y="5366357"/>
            <a:ext cx="39909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9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27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Classification model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C439-34CD-446E-8C20-4DE8AB394475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4873" y="1534430"/>
            <a:ext cx="101303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Model -based learning</a:t>
            </a:r>
          </a:p>
          <a:p>
            <a:endParaRPr lang="en-US" altLang="ko-KR" sz="24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Linear/nonlinear model (linear regression, logistic regression)</a:t>
            </a:r>
          </a:p>
          <a:p>
            <a:r>
              <a:rPr lang="en-US" altLang="ko-KR" sz="2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Neural network</a:t>
            </a:r>
          </a:p>
          <a:p>
            <a:r>
              <a:rPr lang="en-US" altLang="ko-KR" sz="2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Decision tree</a:t>
            </a:r>
          </a:p>
          <a:p>
            <a:r>
              <a:rPr lang="en-US" altLang="ko-KR" sz="2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Support vector machine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 Instance - based learning</a:t>
            </a:r>
          </a:p>
          <a:p>
            <a:endParaRPr lang="en-US" altLang="ko-KR" sz="2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K- nearest neighbor</a:t>
            </a:r>
          </a:p>
          <a:p>
            <a:endParaRPr lang="en-US" altLang="ko-KR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484242" y="2890498"/>
                <a:ext cx="612169" cy="36933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242" y="2890498"/>
                <a:ext cx="612169" cy="369332"/>
              </a:xfrm>
              <a:prstGeom prst="rect">
                <a:avLst/>
              </a:prstGeom>
              <a:blipFill rotWithShape="0">
                <a:blip r:embed="rId2"/>
                <a:stretch>
                  <a:fillRect r="-3922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오른쪽 화살표 8"/>
          <p:cNvSpPr/>
          <p:nvPr/>
        </p:nvSpPr>
        <p:spPr>
          <a:xfrm>
            <a:off x="8240249" y="2982831"/>
            <a:ext cx="45634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0357266" y="2895470"/>
                <a:ext cx="612169" cy="36933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266" y="2895470"/>
                <a:ext cx="612169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8920754" y="2890498"/>
                <a:ext cx="612169" cy="36933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754" y="2890498"/>
                <a:ext cx="612169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942" r="-9709" b="-14286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오른쪽 화살표 11"/>
          <p:cNvSpPr/>
          <p:nvPr/>
        </p:nvSpPr>
        <p:spPr>
          <a:xfrm>
            <a:off x="9757085" y="2982831"/>
            <a:ext cx="45634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7116579" y="4950040"/>
                <a:ext cx="612169" cy="36933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79" y="4950040"/>
                <a:ext cx="612169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2913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오른쪽 화살표 13"/>
          <p:cNvSpPr/>
          <p:nvPr/>
        </p:nvSpPr>
        <p:spPr>
          <a:xfrm>
            <a:off x="7904229" y="5042043"/>
            <a:ext cx="45634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0903677" y="4950040"/>
                <a:ext cx="612169" cy="36933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677" y="4950040"/>
                <a:ext cx="61216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8530266" y="4950040"/>
                <a:ext cx="1718080" cy="36933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𝐹𝑖𝑛𝑑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𝑛𝑒𝑎𝑟𝑒𝑠𝑡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266" y="4950040"/>
                <a:ext cx="1718080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5282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오른쪽 화살표 16"/>
          <p:cNvSpPr/>
          <p:nvPr/>
        </p:nvSpPr>
        <p:spPr>
          <a:xfrm>
            <a:off x="10362620" y="5042043"/>
            <a:ext cx="45634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8084423" y="3224641"/>
                <a:ext cx="2272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𝑐𝑙𝑎𝑠𝑠𝑖𝑓𝑖𝑐𝑎𝑡𝑖𝑜𝑛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23" y="3224641"/>
                <a:ext cx="227284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804" r="-1340"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12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Support Vecto</a:t>
            </a:r>
            <a:r>
              <a:rPr lang="en-US" altLang="ko-KR" dirty="0" smtClean="0"/>
              <a:t>r Machine(SVM)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8613" y="1471800"/>
            <a:ext cx="623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•Optimizing technique -&gt; Lagrange multiplier method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782" y="1957537"/>
            <a:ext cx="3990975" cy="8191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674" y="2823443"/>
            <a:ext cx="6800850" cy="11620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00524" y="3541586"/>
            <a:ext cx="261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dirty="0" smtClean="0"/>
              <a:t>α</a:t>
            </a:r>
            <a:r>
              <a:rPr lang="en-US" altLang="ko-KR" dirty="0" smtClean="0"/>
              <a:t>= Lagrange </a:t>
            </a:r>
            <a:r>
              <a:rPr lang="en-US" altLang="ko-KR" dirty="0" err="1" smtClean="0"/>
              <a:t>muliplier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769" y="4277241"/>
            <a:ext cx="3429000" cy="13811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706769" y="4277241"/>
            <a:ext cx="3351577" cy="1381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95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Support Vecto</a:t>
            </a:r>
            <a:r>
              <a:rPr lang="en-US" altLang="ko-KR" dirty="0" smtClean="0"/>
              <a:t>r Machine(SVM)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8613" y="1471800"/>
            <a:ext cx="623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•Optimizing technique -&gt; Lagrange multiplier method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27" y="2056571"/>
            <a:ext cx="3429000" cy="13811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33950" y="2070037"/>
            <a:ext cx="3351577" cy="1381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00" y="2223892"/>
            <a:ext cx="4267805" cy="914129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4643919" y="2558265"/>
            <a:ext cx="606175" cy="328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947005" y="3437696"/>
            <a:ext cx="637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Decision vector w = </a:t>
            </a:r>
            <a:r>
              <a:rPr lang="en-US" altLang="ko-KR" dirty="0" smtClean="0">
                <a:solidFill>
                  <a:srgbClr val="FF0000"/>
                </a:solidFill>
              </a:rPr>
              <a:t>Linear sum </a:t>
            </a:r>
            <a:r>
              <a:rPr lang="en-US" altLang="ko-KR" dirty="0" smtClean="0"/>
              <a:t>of ‘some’ sample vector</a:t>
            </a:r>
          </a:p>
          <a:p>
            <a:endParaRPr lang="en-US" altLang="ko-KR" dirty="0" smtClean="0"/>
          </a:p>
          <a:p>
            <a:r>
              <a:rPr lang="el-GR" altLang="ko-KR" dirty="0" smtClean="0">
                <a:solidFill>
                  <a:srgbClr val="FF0000"/>
                </a:solidFill>
              </a:rPr>
              <a:t>α</a:t>
            </a:r>
            <a:r>
              <a:rPr lang="en-US" altLang="ko-KR" dirty="0" smtClean="0">
                <a:solidFill>
                  <a:srgbClr val="FF0000"/>
                </a:solidFill>
              </a:rPr>
              <a:t> is 0 when sample vector is not on the boundary.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50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Support Vecto</a:t>
            </a:r>
            <a:r>
              <a:rPr lang="en-US" altLang="ko-KR" dirty="0" smtClean="0"/>
              <a:t>r Machine(SVM)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8613" y="1471800"/>
            <a:ext cx="623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•Optimizing technique -&gt; Lagrange multiplier method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27" y="2056571"/>
            <a:ext cx="3429000" cy="13811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33950" y="2070037"/>
            <a:ext cx="3351577" cy="1381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4464723" y="2537932"/>
            <a:ext cx="606175" cy="328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175" y="2099932"/>
            <a:ext cx="6800850" cy="11620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594" y="3522686"/>
            <a:ext cx="6772275" cy="24860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75158" y="5640404"/>
            <a:ext cx="558265" cy="3683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62813" y="5824557"/>
            <a:ext cx="38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 can get</a:t>
            </a:r>
            <a:r>
              <a:rPr lang="el-GR" altLang="ko-KR" dirty="0"/>
              <a:t> </a:t>
            </a:r>
            <a:r>
              <a:rPr lang="el-GR" altLang="ko-KR" dirty="0" smtClean="0"/>
              <a:t>α</a:t>
            </a:r>
            <a:r>
              <a:rPr lang="en-US" altLang="ko-KR" dirty="0" smtClean="0"/>
              <a:t> from this equation 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930730" y="3244334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/>
              <a:t>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96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Support Vecto</a:t>
            </a:r>
            <a:r>
              <a:rPr lang="en-US" altLang="ko-KR" dirty="0" smtClean="0"/>
              <a:t>r Machine(SVM)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MMI LAB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8613" y="1471800"/>
            <a:ext cx="623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•Optimizing technique -&gt; Lagrange multiplier method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99" y="2017391"/>
            <a:ext cx="3510050" cy="12884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66637" y="2476974"/>
            <a:ext cx="38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 can get</a:t>
            </a:r>
            <a:r>
              <a:rPr lang="el-GR" altLang="ko-KR" dirty="0"/>
              <a:t> </a:t>
            </a:r>
            <a:r>
              <a:rPr lang="el-GR" altLang="ko-KR" dirty="0" smtClean="0"/>
              <a:t>α</a:t>
            </a:r>
            <a:r>
              <a:rPr lang="en-US" altLang="ko-KR" dirty="0" smtClean="0"/>
              <a:t> from this equation </a:t>
            </a:r>
            <a:endParaRPr lang="ko-KR" altLang="en-US" dirty="0"/>
          </a:p>
        </p:txBody>
      </p:sp>
      <p:sp>
        <p:nvSpPr>
          <p:cNvPr id="13" name="오른쪽 화살표 12"/>
          <p:cNvSpPr/>
          <p:nvPr/>
        </p:nvSpPr>
        <p:spPr>
          <a:xfrm>
            <a:off x="4682690" y="2549854"/>
            <a:ext cx="24063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99" y="3482149"/>
            <a:ext cx="3355379" cy="71869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4701941" y="3811972"/>
            <a:ext cx="24063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966637" y="3701511"/>
            <a:ext cx="38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 can get</a:t>
            </a:r>
            <a:r>
              <a:rPr lang="el-GR" altLang="ko-KR" dirty="0"/>
              <a:t> </a:t>
            </a:r>
            <a:r>
              <a:rPr lang="en-US" altLang="ko-KR" dirty="0"/>
              <a:t>w</a:t>
            </a:r>
            <a:r>
              <a:rPr lang="en-US" altLang="ko-KR" dirty="0" smtClean="0"/>
              <a:t> from this equation 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38" y="4806352"/>
            <a:ext cx="3749699" cy="740284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4682691" y="5100367"/>
            <a:ext cx="24063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10778" y="4991828"/>
            <a:ext cx="38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 can get</a:t>
            </a:r>
            <a:r>
              <a:rPr lang="el-GR" altLang="ko-KR" dirty="0"/>
              <a:t> </a:t>
            </a:r>
            <a:r>
              <a:rPr lang="en-US" altLang="ko-KR" dirty="0" smtClean="0"/>
              <a:t>b from this equation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52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Support Vecto</a:t>
            </a:r>
            <a:r>
              <a:rPr lang="en-US" altLang="ko-KR" dirty="0" smtClean="0"/>
              <a:t>r Machine(SVM)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MMI LAB </a:t>
            </a:r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16" y="1763134"/>
            <a:ext cx="4503884" cy="44026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8613" y="1483163"/>
            <a:ext cx="401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en-US" altLang="ko-KR" dirty="0" smtClean="0"/>
              <a:t>Meaning of support vector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22348" y="1980263"/>
            <a:ext cx="580403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Support vector = Sample vector which has nonzero </a:t>
            </a:r>
            <a:r>
              <a:rPr lang="el-GR" altLang="ko-KR" dirty="0"/>
              <a:t>α</a:t>
            </a:r>
            <a:r>
              <a:rPr lang="en-US" altLang="ko-KR" dirty="0" smtClean="0"/>
              <a:t> 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86876" y="4178073"/>
            <a:ext cx="6033165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term + quadratic term for </a:t>
            </a:r>
            <a:r>
              <a:rPr lang="el-GR" altLang="ko-KR" dirty="0"/>
              <a:t>α</a:t>
            </a:r>
            <a:endParaRPr lang="en-US" altLang="ko-KR" dirty="0" smtClean="0"/>
          </a:p>
          <a:p>
            <a:r>
              <a:rPr lang="en-US" altLang="ko-KR" dirty="0" smtClean="0"/>
              <a:t>-&gt; We don’t have to worry about local minima</a:t>
            </a:r>
          </a:p>
          <a:p>
            <a:r>
              <a:rPr lang="en-US" altLang="ko-KR" dirty="0" smtClean="0"/>
              <a:t>-&gt; Convex optimization(=only one max , min value)</a:t>
            </a:r>
          </a:p>
          <a:p>
            <a:r>
              <a:rPr lang="en-US" altLang="ko-KR" dirty="0" smtClean="0"/>
              <a:t>-&gt; Globally optimal solution exists</a:t>
            </a:r>
          </a:p>
          <a:p>
            <a:endParaRPr lang="en-US" altLang="ko-KR" dirty="0"/>
          </a:p>
          <a:p>
            <a:r>
              <a:rPr lang="en-US" altLang="ko-KR" dirty="0" smtClean="0"/>
              <a:t>Support vector always determines optimal decision boundary</a:t>
            </a:r>
            <a:endParaRPr lang="en-US" altLang="ko-KR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254" y="2935737"/>
            <a:ext cx="35433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7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Support Vecto</a:t>
            </a:r>
            <a:r>
              <a:rPr lang="en-US" altLang="ko-KR" dirty="0" smtClean="0"/>
              <a:t>r Machine(SVM)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MMI LAB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8613" y="1483163"/>
            <a:ext cx="564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en-US" altLang="ko-KR" dirty="0" smtClean="0"/>
              <a:t>Kernel methods for nonlinear classification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44" y="1980263"/>
            <a:ext cx="91440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0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Support Vecto</a:t>
            </a:r>
            <a:r>
              <a:rPr lang="en-US" altLang="ko-KR" dirty="0" smtClean="0"/>
              <a:t>r Machine(SVM)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MMI LAB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8613" y="1483163"/>
            <a:ext cx="564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en-US" altLang="ko-KR" dirty="0" smtClean="0"/>
              <a:t>Transforming data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825" y="2013298"/>
            <a:ext cx="6423198" cy="39743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825" y="3513329"/>
            <a:ext cx="6435723" cy="265867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581400" y="3513329"/>
            <a:ext cx="682592" cy="105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50768" y="3513329"/>
            <a:ext cx="682592" cy="105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33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Support Vecto</a:t>
            </a:r>
            <a:r>
              <a:rPr lang="en-US" altLang="ko-KR" dirty="0" smtClean="0"/>
              <a:t>r Machine(SVM)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MMI LAB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8613" y="1483163"/>
            <a:ext cx="564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en-US" altLang="ko-KR" dirty="0" smtClean="0"/>
              <a:t>Example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169" y="1852495"/>
            <a:ext cx="6203431" cy="373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6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Support Vecto</a:t>
            </a:r>
            <a:r>
              <a:rPr lang="en-US" altLang="ko-KR" dirty="0" smtClean="0"/>
              <a:t>r Machine(SVM)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MMI LAB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8613" y="1483163"/>
            <a:ext cx="564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•Kernel mapping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90" y="1915385"/>
            <a:ext cx="5753622" cy="23254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498" y="1852495"/>
            <a:ext cx="5124787" cy="230615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552841" y="1852495"/>
            <a:ext cx="4504623" cy="938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389" y="4240807"/>
            <a:ext cx="4869896" cy="198346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728059" y="4013759"/>
            <a:ext cx="4591982" cy="902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0834300" y="2791326"/>
            <a:ext cx="298383" cy="122243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02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Support Vecto</a:t>
            </a:r>
            <a:r>
              <a:rPr lang="en-US" altLang="ko-KR" dirty="0" smtClean="0"/>
              <a:t>r Machine(SVM)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MMI LAB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8613" y="1483163"/>
            <a:ext cx="564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•Kernel mapping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72" y="1980263"/>
            <a:ext cx="5796814" cy="371358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581400" y="2656573"/>
            <a:ext cx="1722120" cy="4523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54804" y="2828436"/>
            <a:ext cx="5429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 can get same result by defining kernel function about inner product</a:t>
            </a:r>
          </a:p>
          <a:p>
            <a:endParaRPr lang="en-US" altLang="ko-KR" dirty="0"/>
          </a:p>
          <a:p>
            <a:r>
              <a:rPr lang="en-US" altLang="ko-KR" dirty="0" smtClean="0"/>
              <a:t>-&gt; We don’t need to transform 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39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Nearest neighbor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C439-34CD-446E-8C20-4DE8AB394475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156" y="1796109"/>
            <a:ext cx="6037779" cy="4119526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596009" y="2680957"/>
            <a:ext cx="1643865" cy="16232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845175" y="3092521"/>
            <a:ext cx="39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 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5784351" y="1910992"/>
            <a:ext cx="3195262" cy="30822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448765" y="2133066"/>
            <a:ext cx="57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562567" y="3576058"/>
            <a:ext cx="57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21249" y="1412447"/>
            <a:ext cx="3117351" cy="36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• 3 nearest neighbor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276935" y="5303644"/>
            <a:ext cx="255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Majority voting from </a:t>
            </a:r>
          </a:p>
          <a:p>
            <a:r>
              <a:rPr lang="en-US" altLang="ko-KR" dirty="0" smtClean="0"/>
              <a:t>nearest neighbor 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26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Support Vecto</a:t>
            </a:r>
            <a:r>
              <a:rPr lang="en-US" altLang="ko-KR" dirty="0" smtClean="0"/>
              <a:t>r Machine(SVM)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MMI LAB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8613" y="1483163"/>
            <a:ext cx="564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•Example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300" y="1483163"/>
            <a:ext cx="3547884" cy="20579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42" y="3480023"/>
            <a:ext cx="9144000" cy="742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881" y="4146291"/>
            <a:ext cx="4551146" cy="20447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030" y="4550239"/>
            <a:ext cx="5477857" cy="536373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5677963" y="4643293"/>
            <a:ext cx="425796" cy="350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Support Vecto</a:t>
            </a:r>
            <a:r>
              <a:rPr lang="en-US" altLang="ko-KR" dirty="0" smtClean="0"/>
              <a:t>r Machine(SVM)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MMI LAB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8613" y="1483163"/>
            <a:ext cx="564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•Kernel functions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13" y="1815158"/>
            <a:ext cx="5573830" cy="396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0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Support Vecto</a:t>
            </a:r>
            <a:r>
              <a:rPr lang="en-US" altLang="ko-KR" dirty="0" smtClean="0"/>
              <a:t>r Machine(SVM)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MMI LAB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8613" y="1483163"/>
            <a:ext cx="564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•Nonlinear SVM using Kernel functions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59" y="1877327"/>
            <a:ext cx="5704573" cy="20738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73255" y="3888336"/>
                <a:ext cx="4273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𝐾𝑒𝑟𝑛𝑒𝑙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  <m:sup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5" y="3888336"/>
                <a:ext cx="427361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오른쪽 화살표 9"/>
          <p:cNvSpPr/>
          <p:nvPr/>
        </p:nvSpPr>
        <p:spPr>
          <a:xfrm rot="20073774">
            <a:off x="5594563" y="2143838"/>
            <a:ext cx="960241" cy="346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211" y="1483163"/>
            <a:ext cx="4572002" cy="1138238"/>
          </a:xfrm>
          <a:prstGeom prst="rect">
            <a:avLst/>
          </a:prstGeom>
        </p:spPr>
      </p:pic>
      <p:sp>
        <p:nvSpPr>
          <p:cNvPr id="14" name="아래쪽 화살표 13"/>
          <p:cNvSpPr/>
          <p:nvPr/>
        </p:nvSpPr>
        <p:spPr>
          <a:xfrm>
            <a:off x="8610600" y="2621401"/>
            <a:ext cx="446773" cy="362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312" y="3053584"/>
            <a:ext cx="5064122" cy="800985"/>
          </a:xfrm>
          <a:prstGeom prst="rect">
            <a:avLst/>
          </a:prstGeom>
        </p:spPr>
      </p:pic>
      <p:sp>
        <p:nvSpPr>
          <p:cNvPr id="16" name="아래쪽 화살표 15"/>
          <p:cNvSpPr/>
          <p:nvPr/>
        </p:nvSpPr>
        <p:spPr>
          <a:xfrm rot="2157939">
            <a:off x="5872613" y="3768225"/>
            <a:ext cx="446773" cy="746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122" y="4468642"/>
            <a:ext cx="9144000" cy="7334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8651" y="5133932"/>
            <a:ext cx="4452302" cy="6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1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Support Vecto</a:t>
            </a:r>
            <a:r>
              <a:rPr lang="en-US" altLang="ko-KR" dirty="0" smtClean="0"/>
              <a:t>r Machine(SVM)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MMI LAB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8613" y="1483163"/>
            <a:ext cx="564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•Nonlinear SVM using Kernel functions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73255" y="3888336"/>
                <a:ext cx="4273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𝐾𝑒𝑟𝑛𝑒𝑙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  <m:sup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5" y="3888336"/>
                <a:ext cx="4273617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35" y="1833491"/>
            <a:ext cx="5704573" cy="20738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79" y="1732007"/>
            <a:ext cx="5143842" cy="344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SVM result (Iris data set) 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MMI LAB </a:t>
            </a:r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68" y="1613380"/>
            <a:ext cx="4125664" cy="320383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13381"/>
            <a:ext cx="4114800" cy="31954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222" y="1613380"/>
            <a:ext cx="4021158" cy="31226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39619" y="4736493"/>
            <a:ext cx="297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inear classification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52209" y="4736493"/>
            <a:ext cx="265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Nonlinear classification</a:t>
            </a:r>
          </a:p>
          <a:p>
            <a:r>
              <a:rPr lang="en-US" altLang="ko-KR" dirty="0" smtClean="0"/>
              <a:t>     Gamma = 0.2 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965944" y="4736493"/>
            <a:ext cx="265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Nonlinear classification</a:t>
            </a:r>
          </a:p>
          <a:p>
            <a:r>
              <a:rPr lang="en-US" altLang="ko-KR" dirty="0" smtClean="0"/>
              <a:t>     Gamma = 50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12270" y="5689974"/>
            <a:ext cx="453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 Gamma = cut-off parameter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979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3" y="330546"/>
            <a:ext cx="10610973" cy="126841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SVM</a:t>
            </a:r>
            <a:r>
              <a:rPr lang="en-US" altLang="ko-KR" sz="3600" dirty="0" smtClean="0"/>
              <a:t> result (MNIST data set)</a:t>
            </a:r>
            <a:endParaRPr lang="ko-KR" altLang="en-US" sz="36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76841" y="6344121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C439-34CD-446E-8C20-4DE8AB394475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536804" y="5890139"/>
                <a:ext cx="2476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=3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804" y="5890139"/>
                <a:ext cx="2476072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3" y="1444126"/>
            <a:ext cx="5970360" cy="44460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519" y="1587971"/>
            <a:ext cx="4365328" cy="41599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8298677" y="5861369"/>
                <a:ext cx="2476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𝑃𝑟𝑒𝑑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2,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677" y="5861369"/>
                <a:ext cx="247607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28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3" y="330546"/>
            <a:ext cx="10610973" cy="126841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Decision tree result (</a:t>
            </a:r>
            <a:r>
              <a:rPr lang="en-US" altLang="ko-KR" sz="3600" dirty="0" err="1" smtClean="0"/>
              <a:t>Iris,MNIST</a:t>
            </a:r>
            <a:r>
              <a:rPr lang="en-US" altLang="ko-KR" sz="3600" dirty="0" smtClean="0"/>
              <a:t> data set)</a:t>
            </a:r>
            <a:endParaRPr lang="ko-KR" altLang="en-US" sz="36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76841" y="6344121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C439-34CD-446E-8C20-4DE8AB394475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3" y="1598965"/>
            <a:ext cx="5380424" cy="41782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97" y="1598965"/>
            <a:ext cx="5616265" cy="436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1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9262" y="2853681"/>
            <a:ext cx="10515600" cy="1325563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ko-KR" dirty="0" smtClean="0"/>
              <a:t>THANK YOU </a:t>
            </a:r>
            <a:br>
              <a:rPr lang="en-US" altLang="ko-KR" dirty="0" smtClean="0"/>
            </a:br>
            <a:r>
              <a:rPr lang="en-US" altLang="ko-KR" dirty="0" smtClean="0"/>
              <a:t>for your attention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47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F6DF8-E151-4875-B98A-DEC28C385038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3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3" y="208867"/>
            <a:ext cx="10610973" cy="1268419"/>
          </a:xfrm>
        </p:spPr>
        <p:txBody>
          <a:bodyPr/>
          <a:lstStyle/>
          <a:p>
            <a:r>
              <a:rPr lang="en-US" altLang="ko-KR" dirty="0" smtClean="0"/>
              <a:t>Propert</a:t>
            </a:r>
            <a:r>
              <a:rPr lang="en-US" altLang="ko-KR" dirty="0" smtClean="0"/>
              <a:t>y of </a:t>
            </a:r>
            <a:r>
              <a:rPr lang="en-US" altLang="ko-KR" dirty="0" smtClean="0"/>
              <a:t>KNN algorithm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C439-34CD-446E-8C20-4DE8AB394475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42073" y="2248322"/>
            <a:ext cx="63445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800" b="1" dirty="0" smtClean="0"/>
              <a:t>Instance(sample)-based learning</a:t>
            </a:r>
          </a:p>
          <a:p>
            <a:pPr marL="342900" indent="-342900">
              <a:buAutoNum type="arabicPeriod"/>
            </a:pPr>
            <a:endParaRPr lang="en-US" altLang="ko-KR" sz="2800" dirty="0"/>
          </a:p>
          <a:p>
            <a:pPr marL="342900" indent="-342900">
              <a:buAutoNum type="arabicPeriod" startAt="2"/>
            </a:pPr>
            <a:r>
              <a:rPr lang="en-US" altLang="ko-KR" sz="2800" b="1" dirty="0" smtClean="0"/>
              <a:t>Memory-based learning</a:t>
            </a:r>
          </a:p>
          <a:p>
            <a:pPr marL="342900" indent="-342900">
              <a:buAutoNum type="arabicPeriod" startAt="2"/>
            </a:pPr>
            <a:endParaRPr lang="en-US" altLang="ko-KR" sz="2800" dirty="0"/>
          </a:p>
          <a:p>
            <a:pPr marL="342900" indent="-342900">
              <a:buAutoNum type="arabicPeriod" startAt="3"/>
            </a:pPr>
            <a:r>
              <a:rPr lang="en-US" altLang="ko-KR" sz="2800" b="1" dirty="0" smtClean="0"/>
              <a:t>Lazy learning</a:t>
            </a:r>
          </a:p>
        </p:txBody>
      </p:sp>
    </p:spTree>
    <p:extLst>
      <p:ext uri="{BB962C8B-B14F-4D97-AF65-F5344CB8AC3E}">
        <p14:creationId xmlns:p14="http://schemas.microsoft.com/office/powerpoint/2010/main" val="67577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3" y="208867"/>
            <a:ext cx="10610973" cy="1268419"/>
          </a:xfrm>
        </p:spPr>
        <p:txBody>
          <a:bodyPr/>
          <a:lstStyle/>
          <a:p>
            <a:r>
              <a:rPr lang="en-US" altLang="ko-KR" dirty="0" smtClean="0"/>
              <a:t>KNN hyper parameter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C439-34CD-446E-8C20-4DE8AB394475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35491" y="2706006"/>
            <a:ext cx="52098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800" b="1" dirty="0" smtClean="0"/>
              <a:t>Number of K</a:t>
            </a:r>
          </a:p>
          <a:p>
            <a:pPr marL="342900" indent="-342900">
              <a:buAutoNum type="arabicPeriod"/>
            </a:pPr>
            <a:endParaRPr lang="en-US" altLang="ko-KR" sz="2800" b="1" dirty="0" smtClean="0"/>
          </a:p>
          <a:p>
            <a:pPr marL="342900" indent="-342900">
              <a:buAutoNum type="arabicPeriod"/>
            </a:pPr>
            <a:r>
              <a:rPr lang="en-US" altLang="ko-KR" sz="2800" b="1" dirty="0" smtClean="0"/>
              <a:t>Distance measure</a:t>
            </a:r>
          </a:p>
        </p:txBody>
      </p:sp>
    </p:spTree>
    <p:extLst>
      <p:ext uri="{BB962C8B-B14F-4D97-AF65-F5344CB8AC3E}">
        <p14:creationId xmlns:p14="http://schemas.microsoft.com/office/powerpoint/2010/main" val="178539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3" y="208867"/>
            <a:ext cx="10610973" cy="1268419"/>
          </a:xfrm>
        </p:spPr>
        <p:txBody>
          <a:bodyPr/>
          <a:lstStyle/>
          <a:p>
            <a:r>
              <a:rPr lang="en-US" altLang="ko-KR" dirty="0" smtClean="0"/>
              <a:t>Hyper parameter : K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C439-34CD-446E-8C20-4DE8AB394475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69" y="1477286"/>
            <a:ext cx="6575461" cy="440644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3581400" y="1797979"/>
            <a:ext cx="3908461" cy="318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61780" y="1957227"/>
            <a:ext cx="39540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When K is too small </a:t>
            </a: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Overfitting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-&gt;Get too much local property for each data</a:t>
            </a:r>
          </a:p>
          <a:p>
            <a:endParaRPr lang="en-US" altLang="ko-KR" dirty="0" smtClean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7201328" y="4495780"/>
            <a:ext cx="1394717" cy="14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10600" y="4043254"/>
            <a:ext cx="3954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When K is too big 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Underfitting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-&gt;Miss classification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566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3" y="208867"/>
            <a:ext cx="10610973" cy="1268419"/>
          </a:xfrm>
        </p:spPr>
        <p:txBody>
          <a:bodyPr/>
          <a:lstStyle/>
          <a:p>
            <a:r>
              <a:rPr lang="en-US" altLang="ko-KR" dirty="0" smtClean="0"/>
              <a:t>Hyper parameter : K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C439-34CD-446E-8C20-4DE8AB394475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4873" y="1477286"/>
            <a:ext cx="526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How to select proper K?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64" y="2545085"/>
            <a:ext cx="9153525" cy="2247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20502" y="2734094"/>
            <a:ext cx="125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Prediction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81966" y="2733863"/>
            <a:ext cx="73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671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3" y="208867"/>
            <a:ext cx="10610973" cy="1268419"/>
          </a:xfrm>
        </p:spPr>
        <p:txBody>
          <a:bodyPr/>
          <a:lstStyle/>
          <a:p>
            <a:r>
              <a:rPr lang="en-US" altLang="ko-KR" dirty="0" smtClean="0"/>
              <a:t>Hyper parameter : K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76841" y="6344121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C439-34CD-446E-8C20-4DE8AB394475}" type="datetime1">
              <a:rPr lang="en-US" altLang="ko-KR" smtClean="0"/>
              <a:t>8/10/2020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4873" y="1477286"/>
            <a:ext cx="526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How to select proper K?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323" y="1846618"/>
            <a:ext cx="5845140" cy="43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3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12123</TotalTime>
  <Words>1019</Words>
  <Application>Microsoft Office PowerPoint</Application>
  <PresentationFormat>와이드스크린</PresentationFormat>
  <Paragraphs>357</Paragraphs>
  <Slides>47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Adobe 고딕 Std B</vt:lpstr>
      <vt:lpstr>맑은 고딕</vt:lpstr>
      <vt:lpstr>Arial</vt:lpstr>
      <vt:lpstr>Cambria Math</vt:lpstr>
      <vt:lpstr>Wingdings</vt:lpstr>
      <vt:lpstr>Office 테마</vt:lpstr>
      <vt:lpstr>2020 MMILAB.ML Seminar Week1(8/1~8/10)</vt:lpstr>
      <vt:lpstr>Contents</vt:lpstr>
      <vt:lpstr>Classification model</vt:lpstr>
      <vt:lpstr>Nearest neighbor</vt:lpstr>
      <vt:lpstr>Property of KNN algorithm</vt:lpstr>
      <vt:lpstr>KNN hyper parameter</vt:lpstr>
      <vt:lpstr>Hyper parameter : K</vt:lpstr>
      <vt:lpstr>Hyper parameter : K</vt:lpstr>
      <vt:lpstr>Hyper parameter : K</vt:lpstr>
      <vt:lpstr>Hyper parameter : Distance measure</vt:lpstr>
      <vt:lpstr>Hyper parameter : Distance measure</vt:lpstr>
      <vt:lpstr>Hyper parameter : Distance measure</vt:lpstr>
      <vt:lpstr>Hyper parameter : Distance measure</vt:lpstr>
      <vt:lpstr>Hyper parameter : Distance measure</vt:lpstr>
      <vt:lpstr>Hyper parameter : Distance measure</vt:lpstr>
      <vt:lpstr>Hyper parameter : Distance measure</vt:lpstr>
      <vt:lpstr>Hyper parameter : Distance measure</vt:lpstr>
      <vt:lpstr>Pros and cons of KNN algorithm</vt:lpstr>
      <vt:lpstr>KNN result (Iris data set, Euclidean distance)</vt:lpstr>
      <vt:lpstr>KNN result (Iris data set, Euclidean distance)</vt:lpstr>
      <vt:lpstr>KNN result (MNIST data set)</vt:lpstr>
      <vt:lpstr>Support Vector Machine(SVM)</vt:lpstr>
      <vt:lpstr>Support Vector Machine(SVM)</vt:lpstr>
      <vt:lpstr>Support Vector Machine(SVM)</vt:lpstr>
      <vt:lpstr>Support Vector Machine(SVM)</vt:lpstr>
      <vt:lpstr>Support Vector Machine(SVM)</vt:lpstr>
      <vt:lpstr>Support Vector Machine(SVM)</vt:lpstr>
      <vt:lpstr>Support Vector Machine(SVM)</vt:lpstr>
      <vt:lpstr>Support Vector Machine(SVM)</vt:lpstr>
      <vt:lpstr>Support Vector Machine(SVM)</vt:lpstr>
      <vt:lpstr>Support Vector Machine(SVM)</vt:lpstr>
      <vt:lpstr>Support Vector Machine(SVM)</vt:lpstr>
      <vt:lpstr>Support Vector Machine(SVM)</vt:lpstr>
      <vt:lpstr>Support Vector Machine(SVM)</vt:lpstr>
      <vt:lpstr>Support Vector Machine(SVM)</vt:lpstr>
      <vt:lpstr>Support Vector Machine(SVM)</vt:lpstr>
      <vt:lpstr>Support Vector Machine(SVM)</vt:lpstr>
      <vt:lpstr>Support Vector Machine(SVM)</vt:lpstr>
      <vt:lpstr>Support Vector Machine(SVM)</vt:lpstr>
      <vt:lpstr>Support Vector Machine(SVM)</vt:lpstr>
      <vt:lpstr>Support Vector Machine(SVM)</vt:lpstr>
      <vt:lpstr>Support Vector Machine(SVM)</vt:lpstr>
      <vt:lpstr>Support Vector Machine(SVM)</vt:lpstr>
      <vt:lpstr>SVM result (Iris data set) </vt:lpstr>
      <vt:lpstr>SVM result (MNIST data set)</vt:lpstr>
      <vt:lpstr>Decision tree result (Iris,MNIST data set)</vt:lpstr>
      <vt:lpstr>THANK YOU  for your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 Mixer Design</dc:title>
  <dc:creator>엄 지호</dc:creator>
  <cp:lastModifiedBy>김 성수</cp:lastModifiedBy>
  <cp:revision>263</cp:revision>
  <dcterms:created xsi:type="dcterms:W3CDTF">2019-06-11T11:58:01Z</dcterms:created>
  <dcterms:modified xsi:type="dcterms:W3CDTF">2020-08-10T05:59:06Z</dcterms:modified>
</cp:coreProperties>
</file>